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1" r:id="rId3"/>
    <p:sldId id="274" r:id="rId4"/>
    <p:sldId id="275" r:id="rId5"/>
    <p:sldId id="260" r:id="rId6"/>
    <p:sldId id="269" r:id="rId7"/>
    <p:sldId id="270" r:id="rId8"/>
    <p:sldId id="262" r:id="rId9"/>
    <p:sldId id="276" r:id="rId10"/>
    <p:sldId id="267" r:id="rId11"/>
    <p:sldId id="265" r:id="rId12"/>
    <p:sldId id="266" r:id="rId13"/>
    <p:sldId id="257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51" d="100"/>
          <a:sy n="51" d="100"/>
        </p:scale>
        <p:origin x="8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048A0-BD6F-4CCD-BCF1-66127148A878}" type="datetimeFigureOut">
              <a:rPr lang="pl-PL" smtClean="0"/>
              <a:t>29.11.2020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A848E-F31D-4CE8-A204-F2A35C8500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9678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A848E-F31D-4CE8-A204-F2A35C85009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1468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146D-C9C8-4B58-960F-585F75B6A125}" type="datetimeFigureOut">
              <a:rPr lang="pl-PL" smtClean="0"/>
              <a:t>29.11.2020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0288-DEA4-4883-BC87-18AC085876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2611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146D-C9C8-4B58-960F-585F75B6A125}" type="datetimeFigureOut">
              <a:rPr lang="pl-PL" smtClean="0"/>
              <a:t>29.11.2020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0288-DEA4-4883-BC87-18AC085876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693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146D-C9C8-4B58-960F-585F75B6A125}" type="datetimeFigureOut">
              <a:rPr lang="pl-PL" smtClean="0"/>
              <a:t>29.11.2020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0288-DEA4-4883-BC87-18AC085876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348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78D146D-C9C8-4B58-960F-585F75B6A125}" type="datetimeFigureOut">
              <a:rPr lang="pl-PL" smtClean="0"/>
              <a:pPr/>
              <a:t>29.11.2020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B1E0288-DEA4-4883-BC87-18AC085876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778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146D-C9C8-4B58-960F-585F75B6A125}" type="datetimeFigureOut">
              <a:rPr lang="pl-PL" smtClean="0"/>
              <a:t>29.11.2020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0288-DEA4-4883-BC87-18AC085876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09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146D-C9C8-4B58-960F-585F75B6A125}" type="datetimeFigureOut">
              <a:rPr lang="pl-PL" smtClean="0"/>
              <a:t>29.11.2020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0288-DEA4-4883-BC87-18AC085876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094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146D-C9C8-4B58-960F-585F75B6A125}" type="datetimeFigureOut">
              <a:rPr lang="pl-PL" smtClean="0"/>
              <a:t>29.11.2020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0288-DEA4-4883-BC87-18AC085876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247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146D-C9C8-4B58-960F-585F75B6A125}" type="datetimeFigureOut">
              <a:rPr lang="pl-PL" smtClean="0"/>
              <a:t>29.11.2020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0288-DEA4-4883-BC87-18AC085876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85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146D-C9C8-4B58-960F-585F75B6A125}" type="datetimeFigureOut">
              <a:rPr lang="pl-PL" smtClean="0"/>
              <a:t>29.11.2020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0288-DEA4-4883-BC87-18AC085876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031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146D-C9C8-4B58-960F-585F75B6A125}" type="datetimeFigureOut">
              <a:rPr lang="pl-PL" smtClean="0"/>
              <a:t>29.11.2020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0288-DEA4-4883-BC87-18AC085876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265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146D-C9C8-4B58-960F-585F75B6A125}" type="datetimeFigureOut">
              <a:rPr lang="pl-PL" smtClean="0"/>
              <a:t>29.11.2020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0288-DEA4-4883-BC87-18AC085876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D146D-C9C8-4B58-960F-585F75B6A125}" type="datetimeFigureOut">
              <a:rPr lang="pl-PL" smtClean="0"/>
              <a:t>29.11.2020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E0288-DEA4-4883-BC87-18AC085876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805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ksow.pl/news/entry/15022-rekomendacje-ksow-wobec-smart-villages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adam.dabrowski@uj.edu.p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teligentne wsie - co się kryje za Smart Villages?">
            <a:extLst>
              <a:ext uri="{FF2B5EF4-FFF2-40B4-BE49-F238E27FC236}">
                <a16:creationId xmlns:a16="http://schemas.microsoft.com/office/drawing/2014/main" id="{F49A4E36-A810-47B8-9DB6-94DCB1ECA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856" y="1582578"/>
            <a:ext cx="9268287" cy="5275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20346" y="1245587"/>
            <a:ext cx="9951308" cy="1361303"/>
          </a:xfrm>
        </p:spPr>
        <p:txBody>
          <a:bodyPr>
            <a:noAutofit/>
          </a:bodyPr>
          <a:lstStyle/>
          <a:p>
            <a:r>
              <a:rPr lang="pl-PL" sz="1200" b="1" spc="-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„Europejski Fundusz Rolny na rzecz Rozwoju Obszarów Wiejskich: Europa inwestująca w obszary wiejskie”</a:t>
            </a:r>
            <a:br>
              <a:rPr lang="pl-PL" sz="1200" b="1" spc="-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200" b="1" spc="-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Instytucja Zarządzająca PROW 2014-2020 –  Minister  Rolnictwa  i  Rozwoju  Wsi.  </a:t>
            </a:r>
            <a:br>
              <a:rPr lang="pl-PL" sz="1200" b="1" spc="-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200" b="1" spc="-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Materiał  współfinansowany jest ze środków Unii Europejskiej w ramach II Schematu Pomocy Technicznej „Krajowa Sieć Obszarów Wiejskich” Programu Rozwoju Obszarów Wiejskich na lata 2014–2020</a:t>
            </a:r>
            <a:br>
              <a:rPr lang="pl-PL" sz="4800" b="1" spc="-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4800" b="1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3761" y="2954184"/>
            <a:ext cx="10684478" cy="1361303"/>
          </a:xfrm>
        </p:spPr>
        <p:txBody>
          <a:bodyPr>
            <a:normAutofit/>
          </a:bodyPr>
          <a:lstStyle/>
          <a:p>
            <a:endParaRPr lang="pl-PL" sz="3600" dirty="0">
              <a:solidFill>
                <a:schemeClr val="tx2"/>
              </a:solidFill>
            </a:endParaRPr>
          </a:p>
          <a:p>
            <a:r>
              <a:rPr lang="pl-PL" sz="3600" dirty="0">
                <a:solidFill>
                  <a:schemeClr val="tx2"/>
                </a:solidFill>
              </a:rPr>
              <a:t>Inteligentny rozwój lokalny oparty o współpracę. </a:t>
            </a:r>
          </a:p>
          <a:p>
            <a:endParaRPr lang="pl-PL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EF4A80F-5114-40EB-98CD-9C9A16495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068" y="93062"/>
            <a:ext cx="8067675" cy="115252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3AA6641-8A75-419E-9C5E-B124BC8EBBA5}"/>
              </a:ext>
            </a:extLst>
          </p:cNvPr>
          <p:cNvSpPr txBox="1"/>
          <p:nvPr/>
        </p:nvSpPr>
        <p:spPr>
          <a:xfrm>
            <a:off x="7128769" y="5012248"/>
            <a:ext cx="4927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Materiał opracowany przez:  </a:t>
            </a:r>
            <a:br>
              <a:rPr lang="pl-P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 Dąbrowski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7428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B9651FA3-B4A1-4E98-9B71-4CF820877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3994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07F9A9FD-D43A-459C-B2A5-E8AD8D3C8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0" r="-1" b="-1"/>
          <a:stretch/>
        </p:blipFill>
        <p:spPr>
          <a:xfrm>
            <a:off x="6595884" y="57974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Tytuł 1">
            <a:extLst>
              <a:ext uri="{FF2B5EF4-FFF2-40B4-BE49-F238E27FC236}">
                <a16:creationId xmlns:a16="http://schemas.microsoft.com/office/drawing/2014/main" id="{501805AF-8DEB-470D-BEAC-246C3D1B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pl-PL" sz="3700">
                <a:solidFill>
                  <a:schemeClr val="tx2"/>
                </a:solidFill>
              </a:rPr>
              <a:t>Przykłady inteligentnych wiosek w Europie</a:t>
            </a:r>
            <a:endParaRPr lang="pl-PL" sz="3700" dirty="0">
              <a:solidFill>
                <a:schemeClr val="tx2"/>
              </a:solidFill>
            </a:endParaRPr>
          </a:p>
        </p:txBody>
      </p:sp>
      <p:sp>
        <p:nvSpPr>
          <p:cNvPr id="34" name="Symbol zastępczy zawartości 2">
            <a:extLst>
              <a:ext uri="{FF2B5EF4-FFF2-40B4-BE49-F238E27FC236}">
                <a16:creationId xmlns:a16="http://schemas.microsoft.com/office/drawing/2014/main" id="{030BFCC8-51A2-4131-8F74-E8C0438A30E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39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2000" dirty="0">
              <a:solidFill>
                <a:schemeClr val="tx2"/>
              </a:solidFill>
            </a:endParaRPr>
          </a:p>
          <a:p>
            <a:pPr algn="just"/>
            <a:r>
              <a:rPr lang="pl-PL" sz="2000" dirty="0">
                <a:solidFill>
                  <a:schemeClr val="tx2"/>
                </a:solidFill>
              </a:rPr>
              <a:t>„Strategia na rzecz obszarów wewnętrznych” we </a:t>
            </a:r>
            <a:r>
              <a:rPr lang="pl-PL" sz="2000" b="1" dirty="0">
                <a:solidFill>
                  <a:schemeClr val="tx2"/>
                </a:solidFill>
              </a:rPr>
              <a:t>Włoszech</a:t>
            </a:r>
            <a:r>
              <a:rPr lang="pl-PL" sz="2000" dirty="0">
                <a:solidFill>
                  <a:schemeClr val="tx2"/>
                </a:solidFill>
              </a:rPr>
              <a:t>–aby przeciwdziałać wyludnianiu obszarów wiejskich. </a:t>
            </a:r>
          </a:p>
          <a:p>
            <a:pPr algn="just"/>
            <a:r>
              <a:rPr lang="pl-PL" sz="2000" dirty="0">
                <a:solidFill>
                  <a:schemeClr val="tx2"/>
                </a:solidFill>
              </a:rPr>
              <a:t>„Umowy o wzajemności” we </a:t>
            </a:r>
            <a:r>
              <a:rPr lang="pl-PL" sz="2000" b="1" dirty="0">
                <a:solidFill>
                  <a:schemeClr val="tx2"/>
                </a:solidFill>
              </a:rPr>
              <a:t>Francji</a:t>
            </a:r>
            <a:r>
              <a:rPr lang="pl-PL" sz="2000" dirty="0">
                <a:solidFill>
                  <a:schemeClr val="tx2"/>
                </a:solidFill>
              </a:rPr>
              <a:t>–służące tworzeniu powiązań między wsiami i miastami. </a:t>
            </a:r>
          </a:p>
          <a:p>
            <a:pPr algn="just"/>
            <a:r>
              <a:rPr lang="pl-PL" sz="2000" dirty="0">
                <a:solidFill>
                  <a:schemeClr val="tx2"/>
                </a:solidFill>
              </a:rPr>
              <a:t>Inicjatywa „Inteligentne obszary wiejskie” w </a:t>
            </a:r>
            <a:r>
              <a:rPr lang="pl-PL" sz="2000" b="1" dirty="0">
                <a:solidFill>
                  <a:schemeClr val="tx2"/>
                </a:solidFill>
              </a:rPr>
              <a:t>Finlandii</a:t>
            </a:r>
            <a:r>
              <a:rPr lang="pl-PL" sz="2000" dirty="0">
                <a:solidFill>
                  <a:schemeClr val="tx2"/>
                </a:solidFill>
              </a:rPr>
              <a:t>–w której zajęto się kwestiami wyludnienia i transformacji cyfrowej. </a:t>
            </a:r>
          </a:p>
          <a:p>
            <a:pPr algn="just"/>
            <a:r>
              <a:rPr lang="pl-PL" sz="2000" dirty="0">
                <a:solidFill>
                  <a:schemeClr val="tx2"/>
                </a:solidFill>
              </a:rPr>
              <a:t>Inicjatywa „Cyfrowe Wioski” w </a:t>
            </a:r>
            <a:r>
              <a:rPr lang="pl-PL" sz="2000" b="1" dirty="0">
                <a:solidFill>
                  <a:schemeClr val="tx2"/>
                </a:solidFill>
              </a:rPr>
              <a:t>Niemczech</a:t>
            </a:r>
            <a:r>
              <a:rPr lang="pl-PL" sz="2000" dirty="0">
                <a:solidFill>
                  <a:schemeClr val="tx2"/>
                </a:solidFill>
              </a:rPr>
              <a:t>–której celem jest osiągnięcie korzyści z transformacji cyfrowej. </a:t>
            </a:r>
          </a:p>
          <a:p>
            <a:pPr algn="just"/>
            <a:endParaRPr lang="pl-PL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69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C756883-D1EF-48A8-9629-FBC8D1BD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tx2"/>
                </a:solidFill>
              </a:rPr>
              <a:t>Zamiast podsumowania - współpraca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C52F70-3A69-4CC5-8917-E892388CB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 fontScale="92500" lnSpcReduction="20000"/>
          </a:bodyPr>
          <a:lstStyle/>
          <a:p>
            <a:r>
              <a:rPr lang="pl-PL" sz="2000" dirty="0">
                <a:solidFill>
                  <a:schemeClr val="tx2"/>
                </a:solidFill>
              </a:rPr>
              <a:t>Naczelną ideą SV jest odpowiedź na potrzeby społeczności lokalnych w oparciu o lokalne zasoby z wykorzystaniem nowych technologii.</a:t>
            </a:r>
          </a:p>
          <a:p>
            <a:r>
              <a:rPr lang="pl-PL" sz="2000" dirty="0">
                <a:solidFill>
                  <a:schemeClr val="tx2"/>
                </a:solidFill>
              </a:rPr>
              <a:t>Nieuniknione jest, żeby obszary wiejskie prędzej czy później przeszły „cyfrową rewolucję”.</a:t>
            </a:r>
          </a:p>
          <a:p>
            <a:r>
              <a:rPr lang="pl-PL" sz="2000" dirty="0">
                <a:solidFill>
                  <a:schemeClr val="tx2"/>
                </a:solidFill>
              </a:rPr>
              <a:t>Katalizatorem zmian jest m.in. polityka EU.</a:t>
            </a:r>
          </a:p>
          <a:p>
            <a:r>
              <a:rPr lang="pl-PL" sz="2000" dirty="0">
                <a:solidFill>
                  <a:schemeClr val="tx2"/>
                </a:solidFill>
              </a:rPr>
              <a:t>Przyszły okres programowania to dobra okazja, żeby „wejść” w temat SV.</a:t>
            </a:r>
          </a:p>
          <a:p>
            <a:r>
              <a:rPr lang="pl-PL" sz="2000" dirty="0">
                <a:solidFill>
                  <a:schemeClr val="tx2"/>
                </a:solidFill>
              </a:rPr>
              <a:t>Warunkiem fundamentalnym we wprowadzaniu SV jest WSPÓŁPRACA – krajowa i międzynarodowa.</a:t>
            </a:r>
          </a:p>
          <a:p>
            <a:r>
              <a:rPr lang="pl-PL" sz="2000" dirty="0">
                <a:solidFill>
                  <a:schemeClr val="tx2"/>
                </a:solidFill>
              </a:rPr>
              <a:t>KSOW opracował „rekomendacje wobec SV” (</a:t>
            </a:r>
            <a:r>
              <a:rPr lang="pl-PL" sz="2000" dirty="0">
                <a:solidFill>
                  <a:schemeClr val="tx2"/>
                </a:solidFill>
                <a:hlinkClick r:id="rId2"/>
              </a:rPr>
              <a:t>http://ksow.pl/news/entry/15022-rekomendacje-ksow-wobec-smart-villages.html</a:t>
            </a:r>
            <a:r>
              <a:rPr lang="pl-PL" sz="2000" dirty="0">
                <a:solidFill>
                  <a:schemeClr val="tx2"/>
                </a:solidFill>
              </a:rPr>
              <a:t>), gdzie wprowadził m.in. zasady:</a:t>
            </a:r>
          </a:p>
          <a:p>
            <a:pPr lvl="1" algn="just"/>
            <a:r>
              <a:rPr lang="pl-PL" sz="2000" b="1" dirty="0">
                <a:solidFill>
                  <a:schemeClr val="tx2"/>
                </a:solidFill>
              </a:rPr>
              <a:t>Zaczynać od jednej wsi, ale budować partnerstwo. </a:t>
            </a:r>
            <a:r>
              <a:rPr lang="pl-PL" sz="2000" dirty="0">
                <a:solidFill>
                  <a:schemeClr val="tx2"/>
                </a:solidFill>
              </a:rPr>
              <a:t>Smart </a:t>
            </a:r>
            <a:r>
              <a:rPr lang="pl-PL" sz="2000" dirty="0" err="1">
                <a:solidFill>
                  <a:schemeClr val="tx2"/>
                </a:solidFill>
              </a:rPr>
              <a:t>Village</a:t>
            </a:r>
            <a:r>
              <a:rPr lang="pl-PL" sz="2000" dirty="0">
                <a:solidFill>
                  <a:schemeClr val="tx2"/>
                </a:solidFill>
              </a:rPr>
              <a:t> powinno mieć charakter oddolny, ale również być realizowane z lokalnymi samorządami jak również z lokalnymi grupami działania (LEADER) i podmiotami doradczymi (ośrodkami doradztwa rolniczego i/lub izbami rolniczymi) i centrami lokalnego rozwoju (kwestie przedsiębiorczości oraz spraw społecznych). Oddolność podejścia Smart </a:t>
            </a:r>
            <a:r>
              <a:rPr lang="pl-PL" sz="2000" dirty="0" err="1">
                <a:solidFill>
                  <a:schemeClr val="tx2"/>
                </a:solidFill>
              </a:rPr>
              <a:t>Villages</a:t>
            </a:r>
            <a:r>
              <a:rPr lang="pl-PL" sz="2000" dirty="0">
                <a:solidFill>
                  <a:schemeClr val="tx2"/>
                </a:solidFill>
              </a:rPr>
              <a:t> wymusić powinno unikanie tworzenia (kolejnych) dokumentów strategicznych.</a:t>
            </a:r>
          </a:p>
          <a:p>
            <a:pPr lvl="1" algn="just"/>
            <a:r>
              <a:rPr lang="pl-PL" sz="2000" b="1" dirty="0">
                <a:solidFill>
                  <a:schemeClr val="tx2"/>
                </a:solidFill>
              </a:rPr>
              <a:t>Premia za aktywność. </a:t>
            </a:r>
            <a:r>
              <a:rPr lang="pl-PL" sz="2000" dirty="0">
                <a:solidFill>
                  <a:schemeClr val="tx2"/>
                </a:solidFill>
              </a:rPr>
              <a:t>Należy również rozważyć system premiowania najaktywniejszych środowisk wiejskich, stosujących dla swojego rozwoju podejście Smart </a:t>
            </a:r>
            <a:r>
              <a:rPr lang="pl-PL" sz="2000" dirty="0" err="1">
                <a:solidFill>
                  <a:schemeClr val="tx2"/>
                </a:solidFill>
              </a:rPr>
              <a:t>Villages</a:t>
            </a:r>
            <a:r>
              <a:rPr lang="pl-PL" sz="2000" dirty="0">
                <a:solidFill>
                  <a:schemeClr val="tx2"/>
                </a:solidFill>
              </a:rPr>
              <a:t>, z uwzględnieniem najciekawszych inicjatyw w tym zakresie.</a:t>
            </a:r>
          </a:p>
          <a:p>
            <a:pPr marL="0" indent="0">
              <a:buNone/>
            </a:pPr>
            <a:endParaRPr lang="pl-PL" sz="20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74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EFAD84-178D-446A-A88E-9DF72D063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989" y="33750"/>
            <a:ext cx="3843986" cy="862896"/>
          </a:xfrm>
        </p:spPr>
        <p:txBody>
          <a:bodyPr>
            <a:normAutofit/>
          </a:bodyPr>
          <a:lstStyle/>
          <a:p>
            <a:r>
              <a:rPr lang="pl-PL" sz="3600" dirty="0"/>
              <a:t>Źródła wiedzy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ED52484-C939-4951-85D6-79046BBC6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67397" cy="3481744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68CEAA9-EB19-46F9-AFA2-D168C2B83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04500" cy="3318846"/>
          </a:xfrm>
          <a:custGeom>
            <a:avLst/>
            <a:gdLst>
              <a:gd name="connsiteX0" fmla="*/ 0 w 3904500"/>
              <a:gd name="connsiteY0" fmla="*/ 0 h 3318846"/>
              <a:gd name="connsiteX1" fmla="*/ 3550823 w 3904500"/>
              <a:gd name="connsiteY1" fmla="*/ 0 h 3318846"/>
              <a:gd name="connsiteX2" fmla="*/ 3646046 w 3904500"/>
              <a:gd name="connsiteY2" fmla="*/ 156742 h 3318846"/>
              <a:gd name="connsiteX3" fmla="*/ 3904500 w 3904500"/>
              <a:gd name="connsiteY3" fmla="*/ 1177456 h 3318846"/>
              <a:gd name="connsiteX4" fmla="*/ 1763110 w 3904500"/>
              <a:gd name="connsiteY4" fmla="*/ 3318846 h 3318846"/>
              <a:gd name="connsiteX5" fmla="*/ 110709 w 3904500"/>
              <a:gd name="connsiteY5" fmla="*/ 2539579 h 3318846"/>
              <a:gd name="connsiteX6" fmla="*/ 0 w 3904500"/>
              <a:gd name="connsiteY6" fmla="*/ 2391530 h 331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AE1F18FE-9B64-4A5A-A7C1-0346FA80A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97" y="686507"/>
            <a:ext cx="2932211" cy="1419562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123AC743-1CAC-4594-8F81-8E5C1E45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5804" y="452999"/>
            <a:ext cx="1975104" cy="1975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83B7D38-93E6-49F8-8B10-54BCB14D4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0396" y="617591"/>
            <a:ext cx="1645920" cy="16459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DF8EA8C-4EAB-49EE-BBAB-78BE910D2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041056"/>
            <a:ext cx="3216344" cy="2816945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FCFB4C2-42E8-4EE8-8B04-23A2DA921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7013"/>
            <a:ext cx="3050387" cy="2654675"/>
          </a:xfrm>
          <a:custGeom>
            <a:avLst/>
            <a:gdLst>
              <a:gd name="connsiteX0" fmla="*/ 1360112 w 3050387"/>
              <a:gd name="connsiteY0" fmla="*/ 0 h 2654675"/>
              <a:gd name="connsiteX1" fmla="*/ 3050387 w 3050387"/>
              <a:gd name="connsiteY1" fmla="*/ 1690275 h 2654675"/>
              <a:gd name="connsiteX2" fmla="*/ 2761715 w 3050387"/>
              <a:gd name="connsiteY2" fmla="*/ 2635324 h 2654675"/>
              <a:gd name="connsiteX3" fmla="*/ 2747244 w 3050387"/>
              <a:gd name="connsiteY3" fmla="*/ 2654675 h 2654675"/>
              <a:gd name="connsiteX4" fmla="*/ 0 w 3050387"/>
              <a:gd name="connsiteY4" fmla="*/ 2654675 h 2654675"/>
              <a:gd name="connsiteX5" fmla="*/ 0 w 3050387"/>
              <a:gd name="connsiteY5" fmla="*/ 689742 h 2654675"/>
              <a:gd name="connsiteX6" fmla="*/ 55814 w 3050387"/>
              <a:gd name="connsiteY6" fmla="*/ 615103 h 2654675"/>
              <a:gd name="connsiteX7" fmla="*/ 1360112 w 3050387"/>
              <a:gd name="connsiteY7" fmla="*/ 0 h 265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50CCF96-692D-4FD9-B597-26A67ED27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97" y="4867977"/>
            <a:ext cx="2239728" cy="1798781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9973AF05-1CBD-4B57-BB0F-EAEF9F8FB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0935" y="2871982"/>
            <a:ext cx="2834640" cy="28346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3714E15-0DC2-4DED-9F2A-CD13C33A1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45527" y="3036574"/>
            <a:ext cx="2505456" cy="250545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B90A025-FCCE-4302-96FF-DA6165DD7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55" y="3605883"/>
            <a:ext cx="1600200" cy="1366837"/>
          </a:xfrm>
          <a:prstGeom prst="rect">
            <a:avLst/>
          </a:prstGeom>
        </p:spPr>
      </p:pic>
      <p:pic>
        <p:nvPicPr>
          <p:cNvPr id="3" name="Symbol zastępczy zawartości 2">
            <a:extLst>
              <a:ext uri="{FF2B5EF4-FFF2-40B4-BE49-F238E27FC236}">
                <a16:creationId xmlns:a16="http://schemas.microsoft.com/office/drawing/2014/main" id="{38F1CB86-3098-4C3B-AE3A-8648E7169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762947" y="4839660"/>
            <a:ext cx="1571527" cy="1733065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8556EC0-BA91-40AA-82B2-035648ED7C30}"/>
              </a:ext>
            </a:extLst>
          </p:cNvPr>
          <p:cNvSpPr txBox="1"/>
          <p:nvPr/>
        </p:nvSpPr>
        <p:spPr>
          <a:xfrm>
            <a:off x="315868" y="4494958"/>
            <a:ext cx="2452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chemeClr val="bg1"/>
                </a:solidFill>
              </a:rPr>
              <a:t>www.enrd.ec.europa.eu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0A20C16-B9C6-4A94-B585-8C4EC756E75B}"/>
              </a:ext>
            </a:extLst>
          </p:cNvPr>
          <p:cNvSpPr txBox="1"/>
          <p:nvPr/>
        </p:nvSpPr>
        <p:spPr>
          <a:xfrm>
            <a:off x="492593" y="2018110"/>
            <a:ext cx="29322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100" dirty="0">
                <a:solidFill>
                  <a:schemeClr val="bg1"/>
                </a:solidFill>
              </a:rPr>
              <a:t>Europejska sieć Smart </a:t>
            </a:r>
            <a:r>
              <a:rPr lang="pl-PL" sz="1100" dirty="0" err="1">
                <a:solidFill>
                  <a:schemeClr val="bg1"/>
                </a:solidFill>
              </a:rPr>
              <a:t>Villages</a:t>
            </a:r>
            <a:endParaRPr lang="pl-PL" sz="11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pl-PL" sz="1100" dirty="0">
                <a:solidFill>
                  <a:schemeClr val="bg1"/>
                </a:solidFill>
              </a:rPr>
              <a:t>www.smart-village-network.eu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73A2FDD-F1AF-4D28-847B-58BFF0BAC58F}"/>
              </a:ext>
            </a:extLst>
          </p:cNvPr>
          <p:cNvSpPr txBox="1"/>
          <p:nvPr/>
        </p:nvSpPr>
        <p:spPr>
          <a:xfrm>
            <a:off x="3633985" y="4931906"/>
            <a:ext cx="24000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000" dirty="0">
                <a:solidFill>
                  <a:schemeClr val="bg1"/>
                </a:solidFill>
              </a:rPr>
              <a:t>FACEBOOK SMART VILLAGES COMMUNITY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C6E05258-2258-4076-AF93-F4B252B21948}"/>
              </a:ext>
            </a:extLst>
          </p:cNvPr>
          <p:cNvSpPr/>
          <p:nvPr/>
        </p:nvSpPr>
        <p:spPr>
          <a:xfrm>
            <a:off x="3424804" y="6596777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100" dirty="0"/>
              <a:t>https://sandrybrdy.pl/wp-content/uploads/2019/12/Inteligentna-wie%C5%9B-publikacja-2019-rok.pdf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28B60A3-D000-4014-8C46-FF143E4E1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2123" y="922284"/>
            <a:ext cx="3235028" cy="1699402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E56B101D-EE3C-4C79-98FC-6329B40AB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012" y="773021"/>
            <a:ext cx="1424686" cy="143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02BADCF-87EA-4736-9DE5-4390B7D5D07D}"/>
              </a:ext>
            </a:extLst>
          </p:cNvPr>
          <p:cNvSpPr txBox="1"/>
          <p:nvPr/>
        </p:nvSpPr>
        <p:spPr>
          <a:xfrm>
            <a:off x="4833465" y="2367576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smartwies.pl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F231095C-E8B1-4054-8867-9E1D9EA9C5C4}"/>
              </a:ext>
            </a:extLst>
          </p:cNvPr>
          <p:cNvSpPr txBox="1"/>
          <p:nvPr/>
        </p:nvSpPr>
        <p:spPr>
          <a:xfrm>
            <a:off x="9081134" y="2553908"/>
            <a:ext cx="311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http://smart.irwirpan.waw.pl/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49F62988-8DA8-47AC-A5FD-BFB40E8FA9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8340" y="3105612"/>
            <a:ext cx="2861880" cy="1183689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5F6A27EA-445D-457F-8DFA-163DDB153D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09642" y="4118922"/>
            <a:ext cx="2366490" cy="1816794"/>
          </a:xfrm>
          <a:prstGeom prst="rect">
            <a:avLst/>
          </a:prstGeom>
        </p:spPr>
      </p:pic>
      <p:sp>
        <p:nvSpPr>
          <p:cNvPr id="23" name="Prostokąt 22">
            <a:extLst>
              <a:ext uri="{FF2B5EF4-FFF2-40B4-BE49-F238E27FC236}">
                <a16:creationId xmlns:a16="http://schemas.microsoft.com/office/drawing/2014/main" id="{5B353025-8C1E-49DF-AA46-1DE3D6629E7B}"/>
              </a:ext>
            </a:extLst>
          </p:cNvPr>
          <p:cNvSpPr/>
          <p:nvPr/>
        </p:nvSpPr>
        <p:spPr>
          <a:xfrm>
            <a:off x="9881078" y="5925296"/>
            <a:ext cx="168519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dirty="0"/>
              <a:t>https://www.cdr.gov.pl/</a:t>
            </a:r>
          </a:p>
        </p:txBody>
      </p:sp>
    </p:spTree>
    <p:extLst>
      <p:ext uri="{BB962C8B-B14F-4D97-AF65-F5344CB8AC3E}">
        <p14:creationId xmlns:p14="http://schemas.microsoft.com/office/powerpoint/2010/main" val="4135256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611A2A-846B-4E30-9860-356B4260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2604" y="4038725"/>
            <a:ext cx="5314536" cy="1325563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5"/>
                </a:solidFill>
              </a:rPr>
              <a:t>Dziękuję za uwagę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Adam Dąbrowski</a:t>
            </a:r>
            <a:br>
              <a:rPr lang="pl-PL" sz="2000" dirty="0"/>
            </a:br>
            <a:r>
              <a:rPr lang="pl-PL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Instytut Socjologii Uniwersytetu Jagiellońskiego, Fundacja SOCJOMETR</a:t>
            </a:r>
            <a:br>
              <a:rPr lang="pl-PL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l-PL" sz="2000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adam.dabrowski@uj.edu.pl</a:t>
            </a:r>
            <a:br>
              <a:rPr lang="pl-PL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l-PL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tel.: 512 251 570</a:t>
            </a:r>
            <a:br>
              <a:rPr lang="pl-PL" dirty="0"/>
            </a:br>
            <a:endParaRPr lang="pl-PL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Znacznik wyboru">
            <a:extLst>
              <a:ext uri="{FF2B5EF4-FFF2-40B4-BE49-F238E27FC236}">
                <a16:creationId xmlns:a16="http://schemas.microsoft.com/office/drawing/2014/main" id="{E7418184-CDA9-4F2A-8BCF-85518924F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1733" y="543135"/>
            <a:ext cx="3835488" cy="383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91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26BF5C3-E41B-4D6F-A0EE-3C271E729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pl-PL" sz="4100" dirty="0">
                <a:solidFill>
                  <a:schemeClr val="tx2"/>
                </a:solidFill>
              </a:rPr>
              <a:t>Kilka refleksji po przeczytaniu wniosków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385C17-85A4-4B0B-974A-B61B6CDD3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>
                <a:solidFill>
                  <a:schemeClr val="tx2"/>
                </a:solidFill>
              </a:rPr>
              <a:t>Projekty zróżnicowane tematycznie, np.</a:t>
            </a:r>
          </a:p>
          <a:p>
            <a:pPr lvl="1" algn="just"/>
            <a:r>
              <a:rPr lang="pl-PL" dirty="0">
                <a:solidFill>
                  <a:schemeClr val="tx2"/>
                </a:solidFill>
              </a:rPr>
              <a:t>Turystyka</a:t>
            </a:r>
          </a:p>
          <a:p>
            <a:pPr lvl="1" algn="just"/>
            <a:r>
              <a:rPr lang="pl-PL" dirty="0">
                <a:solidFill>
                  <a:schemeClr val="tx2"/>
                </a:solidFill>
              </a:rPr>
              <a:t>Dziedzictwo</a:t>
            </a:r>
          </a:p>
          <a:p>
            <a:pPr lvl="1" algn="just"/>
            <a:r>
              <a:rPr lang="pl-PL" dirty="0">
                <a:solidFill>
                  <a:schemeClr val="tx2"/>
                </a:solidFill>
              </a:rPr>
              <a:t>Przedsiębiorczość</a:t>
            </a:r>
          </a:p>
          <a:p>
            <a:pPr lvl="1" algn="just"/>
            <a:r>
              <a:rPr lang="pl-PL" dirty="0">
                <a:solidFill>
                  <a:schemeClr val="tx2"/>
                </a:solidFill>
              </a:rPr>
              <a:t>Ekologia</a:t>
            </a:r>
          </a:p>
          <a:p>
            <a:pPr lvl="1" algn="just"/>
            <a:r>
              <a:rPr lang="pl-PL" dirty="0">
                <a:solidFill>
                  <a:schemeClr val="tx2"/>
                </a:solidFill>
              </a:rPr>
              <a:t>Wzmocnienie kapitału społecznego, ludzkiego, kulturowego</a:t>
            </a:r>
          </a:p>
          <a:p>
            <a:pPr lvl="1" algn="just"/>
            <a:r>
              <a:rPr lang="pl-PL" dirty="0">
                <a:solidFill>
                  <a:schemeClr val="tx2"/>
                </a:solidFill>
              </a:rPr>
              <a:t>…</a:t>
            </a:r>
          </a:p>
          <a:p>
            <a:pPr lvl="1" algn="just"/>
            <a:endParaRPr lang="pl-PL" dirty="0">
              <a:solidFill>
                <a:schemeClr val="tx2"/>
              </a:solidFill>
            </a:endParaRPr>
          </a:p>
          <a:p>
            <a:pPr algn="just"/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2A615C-09BA-4013-89CA-52CDC95C65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03" r="5247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04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26BF5C3-E41B-4D6F-A0EE-3C271E729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pl-PL" sz="4100" dirty="0">
                <a:solidFill>
                  <a:schemeClr val="tx2"/>
                </a:solidFill>
              </a:rPr>
              <a:t>Kilka refleksji po przeczytaniu wniosków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385C17-85A4-4B0B-974A-B61B6CDD3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dirty="0">
                <a:solidFill>
                  <a:schemeClr val="tx2"/>
                </a:solidFill>
              </a:rPr>
              <a:t>Projekty zróżnicowane problemowo (wprost i nie wprost), np.</a:t>
            </a:r>
          </a:p>
          <a:p>
            <a:pPr lvl="1" algn="just"/>
            <a:r>
              <a:rPr lang="pl-PL" dirty="0">
                <a:solidFill>
                  <a:schemeClr val="tx2"/>
                </a:solidFill>
              </a:rPr>
              <a:t>Podniesienie jakości życia</a:t>
            </a:r>
          </a:p>
          <a:p>
            <a:pPr lvl="1" algn="just"/>
            <a:r>
              <a:rPr lang="pl-PL" dirty="0">
                <a:solidFill>
                  <a:schemeClr val="tx2"/>
                </a:solidFill>
              </a:rPr>
              <a:t>Depopulacja</a:t>
            </a:r>
          </a:p>
          <a:p>
            <a:pPr lvl="1" algn="just"/>
            <a:r>
              <a:rPr lang="pl-PL" dirty="0" err="1">
                <a:solidFill>
                  <a:schemeClr val="tx2"/>
                </a:solidFill>
              </a:rPr>
              <a:t>Aging</a:t>
            </a:r>
            <a:r>
              <a:rPr lang="pl-PL" dirty="0">
                <a:solidFill>
                  <a:schemeClr val="tx2"/>
                </a:solidFill>
              </a:rPr>
              <a:t> (starzenie się społeczeństwa)</a:t>
            </a:r>
          </a:p>
          <a:p>
            <a:pPr lvl="1" algn="just"/>
            <a:r>
              <a:rPr lang="pl-PL" dirty="0">
                <a:solidFill>
                  <a:schemeClr val="tx2"/>
                </a:solidFill>
              </a:rPr>
              <a:t>Podniesienie szans na rynku pracy</a:t>
            </a:r>
          </a:p>
          <a:p>
            <a:pPr lvl="1"/>
            <a:r>
              <a:rPr lang="pl-PL" dirty="0">
                <a:solidFill>
                  <a:schemeClr val="tx2"/>
                </a:solidFill>
              </a:rPr>
              <a:t>Budowanie więzi międzypokoleniowych</a:t>
            </a:r>
          </a:p>
          <a:p>
            <a:pPr lvl="1"/>
            <a:r>
              <a:rPr lang="pl-PL" dirty="0">
                <a:solidFill>
                  <a:schemeClr val="tx2"/>
                </a:solidFill>
              </a:rPr>
              <a:t>Kształtowanie postaw tolerancji i empatii</a:t>
            </a:r>
          </a:p>
          <a:p>
            <a:pPr lvl="1" algn="just"/>
            <a:r>
              <a:rPr lang="pl-PL" dirty="0">
                <a:solidFill>
                  <a:schemeClr val="tx2"/>
                </a:solidFill>
              </a:rPr>
              <a:t>Promocja </a:t>
            </a:r>
          </a:p>
          <a:p>
            <a:pPr lvl="1" algn="just"/>
            <a:r>
              <a:rPr lang="pl-PL" dirty="0">
                <a:solidFill>
                  <a:schemeClr val="tx2"/>
                </a:solidFill>
              </a:rPr>
              <a:t>Sprzedaż żywności w gospodarstwach rolnych</a:t>
            </a:r>
          </a:p>
          <a:p>
            <a:pPr lvl="1" algn="just"/>
            <a:r>
              <a:rPr lang="pl-PL" dirty="0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2A615C-09BA-4013-89CA-52CDC95C65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03" r="5247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88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9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26BF5C3-E41B-4D6F-A0EE-3C271E729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pl-PL" sz="4100" dirty="0">
                <a:solidFill>
                  <a:schemeClr val="tx2"/>
                </a:solidFill>
              </a:rPr>
              <a:t>Kilka refleksji po przeczytaniu wniosków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385C17-85A4-4B0B-974A-B61B6CDD3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pPr algn="just"/>
            <a:r>
              <a:rPr lang="pl-PL" dirty="0">
                <a:solidFill>
                  <a:schemeClr val="tx2"/>
                </a:solidFill>
              </a:rPr>
              <a:t>Wszystkie projekty dotyczyły społeczności lokalnej z obszarów wiejskich</a:t>
            </a:r>
          </a:p>
          <a:p>
            <a:pPr algn="just"/>
            <a:r>
              <a:rPr lang="pl-PL" dirty="0">
                <a:solidFill>
                  <a:schemeClr val="tx2"/>
                </a:solidFill>
              </a:rPr>
              <a:t>Wszystkie bazowały na lokalnych zasobach (ludzkich, przyrodniczych, historycznych, kulturowych, …)</a:t>
            </a:r>
          </a:p>
          <a:p>
            <a:pPr lvl="1" algn="just"/>
            <a:endParaRPr lang="pl-PL" dirty="0">
              <a:solidFill>
                <a:schemeClr val="tx2"/>
              </a:solidFill>
            </a:endParaRPr>
          </a:p>
          <a:p>
            <a:pPr algn="just"/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2A615C-09BA-4013-89CA-52CDC95C65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41" r="24513" b="2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30" name="Oval 11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696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884D97-CFBF-41CE-BAAD-01DC062E4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>
            <a:normAutofit/>
          </a:bodyPr>
          <a:lstStyle/>
          <a:p>
            <a:r>
              <a:rPr lang="pl-PL"/>
              <a:t>Smart </a:t>
            </a:r>
            <a:r>
              <a:rPr lang="pl-PL" err="1"/>
              <a:t>villages</a:t>
            </a:r>
            <a:endParaRPr lang="pl-PL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8" name="Picture 4" descr="The importance of social innovation for Smart Villages development in the  Alps - Euromontana">
            <a:extLst>
              <a:ext uri="{FF2B5EF4-FFF2-40B4-BE49-F238E27FC236}">
                <a16:creationId xmlns:a16="http://schemas.microsoft.com/office/drawing/2014/main" id="{A8871DB4-C248-475B-94E0-0235D2CE5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2" r="-2" b="-2"/>
          <a:stretch/>
        </p:blipFill>
        <p:spPr bwMode="auto"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60CAC5-AE94-4D64-953F-089366FC7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158" y="2279018"/>
            <a:ext cx="5259714" cy="3375920"/>
          </a:xfrm>
        </p:spPr>
        <p:txBody>
          <a:bodyPr anchor="t">
            <a:normAutofit/>
          </a:bodyPr>
          <a:lstStyle/>
          <a:p>
            <a:pPr algn="just"/>
            <a:endParaRPr lang="pl-PL" sz="1800" dirty="0"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1800" dirty="0"/>
              <a:t>Inteligentne wioski (Smart </a:t>
            </a:r>
            <a:r>
              <a:rPr lang="pl-PL" sz="1800" dirty="0" err="1"/>
              <a:t>Villages</a:t>
            </a:r>
            <a:r>
              <a:rPr lang="pl-PL" sz="1800" dirty="0"/>
              <a:t>) to nowa koncepcja w zakresie kształtowania polityki UE. Powstająca koncepcja SV odnosi się do obszarów wiejskich i społeczności, które opierają rozwój i zaspokajanie potrzeb na swoich istniejących zasobach, z wykorzystaniem wiedzy i nowych technologii.</a:t>
            </a:r>
          </a:p>
          <a:p>
            <a:pPr marL="0" indent="0" algn="just">
              <a:buNone/>
            </a:pPr>
            <a:r>
              <a:rPr lang="pl-PL" sz="1800" b="1" dirty="0"/>
              <a:t>Koncepcja Smart </a:t>
            </a:r>
            <a:r>
              <a:rPr lang="pl-PL" sz="1800" b="1" dirty="0" err="1"/>
              <a:t>Villages</a:t>
            </a:r>
            <a:r>
              <a:rPr lang="pl-PL" sz="1800" b="1" dirty="0"/>
              <a:t> nie proponuje rozwiązania uniwersalnego, ale może  odpowiadać na uniwersalne problemy związane z rozwojem obszarów wiejskich.</a:t>
            </a:r>
          </a:p>
          <a:p>
            <a:pPr marL="0" indent="0" algn="just"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856661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D247A4F9-F0D8-47A1-AFEE-57571DF3D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9980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37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D247A4F9-F0D8-47A1-AFEE-57571DF3D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9980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1700D638-3DF1-41C2-8A04-77ACF107B062}"/>
              </a:ext>
            </a:extLst>
          </p:cNvPr>
          <p:cNvSpPr/>
          <p:nvPr/>
        </p:nvSpPr>
        <p:spPr>
          <a:xfrm>
            <a:off x="8939814" y="3604334"/>
            <a:ext cx="1042386" cy="21306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523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E432BE-F6FB-4F30-9FA0-BB65A14BF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2"/>
                </a:solidFill>
              </a:rPr>
              <a:t>Wyzwania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855100-7A2D-4714-801C-47D3E62E9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algn="just"/>
            <a:endParaRPr lang="pl-PL" sz="19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pl-PL" sz="1900" dirty="0">
                <a:solidFill>
                  <a:schemeClr val="tx2"/>
                </a:solidFill>
              </a:rPr>
              <a:t>Szukanie rozwiązań na poprawę jakości życia, depopulację, niedoinwestowanie, starzejące się społeczeństwo, podniesienie jakości usług i  bezpieczeństwa, poszanowanie środowiska lokalnego, zatrudnienie, wykluczenie (w tym cyfrowe), zmiany w energetyce.</a:t>
            </a:r>
          </a:p>
          <a:p>
            <a:pPr algn="just"/>
            <a:endParaRPr lang="pl-PL" sz="2400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050" name="Picture 2" descr="Basic representation of Smart Village To reach these objectives, we... |  Download Scientific Diagram">
            <a:extLst>
              <a:ext uri="{FF2B5EF4-FFF2-40B4-BE49-F238E27FC236}">
                <a16:creationId xmlns:a16="http://schemas.microsoft.com/office/drawing/2014/main" id="{E4B28F1A-0B57-44BF-BA32-C61A27B2D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28" y="1409307"/>
            <a:ext cx="4742763" cy="35332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437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222164C-52E4-48E1-8A63-8E3F4BC88405}"/>
              </a:ext>
            </a:extLst>
          </p:cNvPr>
          <p:cNvPicPr/>
          <p:nvPr/>
        </p:nvPicPr>
        <p:blipFill rotWithShape="1">
          <a:blip r:embed="rId3"/>
          <a:srcRect r="5457" b="-2"/>
          <a:stretch/>
        </p:blipFill>
        <p:spPr>
          <a:xfrm>
            <a:off x="567602" y="3613212"/>
            <a:ext cx="2770401" cy="261794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AE56D40-2F6B-47BC-9051-61B2D77403C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7" b="15"/>
          <a:stretch/>
        </p:blipFill>
        <p:spPr bwMode="auto">
          <a:xfrm>
            <a:off x="567603" y="369113"/>
            <a:ext cx="5528397" cy="3244099"/>
          </a:xfrm>
          <a:prstGeom prst="rect">
            <a:avLst/>
          </a:prstGeom>
          <a:noFill/>
        </p:spPr>
      </p:pic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6A5A31-B10A-4793-84D4-D785959AE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7CC57A-80EA-4B44-BA4F-9B8E9C96E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33" y="1188637"/>
            <a:ext cx="4218138" cy="1597228"/>
          </a:xfrm>
        </p:spPr>
        <p:txBody>
          <a:bodyPr>
            <a:normAutofit/>
          </a:bodyPr>
          <a:lstStyle/>
          <a:p>
            <a:r>
              <a:rPr lang="pl-PL" sz="4200"/>
              <a:t>Polska (cyfrowa) wieś - GUS</a:t>
            </a:r>
          </a:p>
        </p:txBody>
      </p:sp>
      <p:pic>
        <p:nvPicPr>
          <p:cNvPr id="7170" name="Picture 2" descr="Program Polska Cyfrowa">
            <a:extLst>
              <a:ext uri="{FF2B5EF4-FFF2-40B4-BE49-F238E27FC236}">
                <a16:creationId xmlns:a16="http://schemas.microsoft.com/office/drawing/2014/main" id="{862F6E21-2F29-41DA-80C9-846434FCED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3120546"/>
            <a:ext cx="3963988" cy="17202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BB2D82F-2F52-4FF5-9E8F-8405CBB480F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847" y="3427216"/>
            <a:ext cx="3058354" cy="2914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635647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653</Words>
  <Application>Microsoft Office PowerPoint</Application>
  <PresentationFormat>Panoramiczny</PresentationFormat>
  <Paragraphs>61</Paragraphs>
  <Slides>13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Motyw pakietu Office</vt:lpstr>
      <vt:lpstr>„Europejski Fundusz Rolny na rzecz Rozwoju Obszarów Wiejskich: Europa inwestująca w obszary wiejskie” Instytucja Zarządzająca PROW 2014-2020 –  Minister  Rolnictwa  i  Rozwoju  Wsi.   Materiał  współfinansowany jest ze środków Unii Europejskiej w ramach II Schematu Pomocy Technicznej „Krajowa Sieć Obszarów Wiejskich” Programu Rozwoju Obszarów Wiejskich na lata 2014–2020 </vt:lpstr>
      <vt:lpstr>Kilka refleksji po przeczytaniu wniosków</vt:lpstr>
      <vt:lpstr>Kilka refleksji po przeczytaniu wniosków</vt:lpstr>
      <vt:lpstr>Kilka refleksji po przeczytaniu wniosków</vt:lpstr>
      <vt:lpstr>Smart villages</vt:lpstr>
      <vt:lpstr>Prezentacja programu PowerPoint</vt:lpstr>
      <vt:lpstr>Prezentacja programu PowerPoint</vt:lpstr>
      <vt:lpstr>Wyzwania</vt:lpstr>
      <vt:lpstr>Polska (cyfrowa) wieś - GUS</vt:lpstr>
      <vt:lpstr>Przykłady inteligentnych wiosek w Europie</vt:lpstr>
      <vt:lpstr>Zamiast podsumowania - współpraca</vt:lpstr>
      <vt:lpstr>Źródła wiedzy</vt:lpstr>
      <vt:lpstr>Dziękuję za uwagę    Adam Dąbrowski Instytut Socjologii Uniwersytetu Jagiellońskiego, Fundacja SOCJOMETR adam.dabrowski@uj.edu.pl tel.: 512 251 570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„Europejski Fundusz Rolny na rzecz Rozwoju Obszarów Wiejskich: Europa inwestująca w obszary wiejskie” Instytucja Zarządzająca PROW 2014-2020 –  Minister  Rolnictwa  i  Rozwoju  Wsi.   Materiał    opracowany  przez..., współfinansowany jest ze środków Unii Europejskiej w ramach II Schematu Pomocy Technicznej „Krajowa Sieć Obszarów Wiejskich” Programu Rozwoju Obszarów Wiejskich na lata 2014–2020</dc:title>
  <dc:creator>Adam Dąbrowski</dc:creator>
  <cp:lastModifiedBy>Agata</cp:lastModifiedBy>
  <cp:revision>9</cp:revision>
  <dcterms:created xsi:type="dcterms:W3CDTF">2020-11-27T14:36:00Z</dcterms:created>
  <dcterms:modified xsi:type="dcterms:W3CDTF">2020-11-29T15:30:15Z</dcterms:modified>
</cp:coreProperties>
</file>