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68" r:id="rId4"/>
    <p:sldId id="269" r:id="rId5"/>
    <p:sldId id="281" r:id="rId6"/>
    <p:sldId id="282" r:id="rId7"/>
    <p:sldId id="266" r:id="rId8"/>
    <p:sldId id="258" r:id="rId9"/>
    <p:sldId id="259" r:id="rId10"/>
    <p:sldId id="285" r:id="rId11"/>
    <p:sldId id="272" r:id="rId12"/>
    <p:sldId id="260" r:id="rId13"/>
    <p:sldId id="274" r:id="rId14"/>
    <p:sldId id="265" r:id="rId15"/>
    <p:sldId id="286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Rozkład typów projektów współpracy zgłoszonych do konkursu</a:t>
            </a:r>
          </a:p>
        </c:rich>
      </c:tx>
      <c:layout>
        <c:manualLayout>
          <c:xMode val="edge"/>
          <c:yMode val="edge"/>
          <c:x val="0.13969158795541922"/>
          <c:y val="5.32535555357569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887021893158186E-2"/>
          <c:y val="0.10030301183068475"/>
          <c:w val="0.8529288820024995"/>
          <c:h val="0.6225894335057372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90F-43C3-9449-FBE85F96C2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90F-43C3-9449-FBE85F96C2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90F-43C3-9449-FBE85F96C2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90F-43C3-9449-FBE85F96C2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90F-43C3-9449-FBE85F96C20D}"/>
              </c:ext>
            </c:extLst>
          </c:dPt>
          <c:dLbls>
            <c:dLbl>
              <c:idx val="0"/>
              <c:layout>
                <c:manualLayout>
                  <c:x val="0.24123564118913673"/>
                  <c:y val="5.8361446520719194E-2"/>
                </c:manualLayout>
              </c:layout>
              <c:tx>
                <c:rich>
                  <a:bodyPr/>
                  <a:lstStyle/>
                  <a:p>
                    <a:fld id="{93BDE7C7-10D3-4C5D-8145-1851DCCE165F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tj. 15,63%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0F-43C3-9449-FBE85F96C20D}"/>
                </c:ext>
              </c:extLst>
            </c:dLbl>
            <c:dLbl>
              <c:idx val="1"/>
              <c:layout>
                <c:manualLayout>
                  <c:x val="9.0341364884581471E-2"/>
                  <c:y val="7.5288272424280989E-2"/>
                </c:manualLayout>
              </c:layout>
              <c:tx>
                <c:rich>
                  <a:bodyPr/>
                  <a:lstStyle/>
                  <a:p>
                    <a:fld id="{84C40F73-C333-4360-91AC-B3EB71C3EC2C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tj. 12,50%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0F-43C3-9449-FBE85F96C20D}"/>
                </c:ext>
              </c:extLst>
            </c:dLbl>
            <c:dLbl>
              <c:idx val="2"/>
              <c:layout>
                <c:manualLayout>
                  <c:x val="0.24913058092888443"/>
                  <c:y val="-0.12143785771327253"/>
                </c:manualLayout>
              </c:layout>
              <c:tx>
                <c:rich>
                  <a:bodyPr/>
                  <a:lstStyle/>
                  <a:p>
                    <a:fld id="{FE473C78-D9E0-4E7D-9D34-BDF490546424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tj. 34,38%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0F-43C3-9449-FBE85F96C20D}"/>
                </c:ext>
              </c:extLst>
            </c:dLbl>
            <c:dLbl>
              <c:idx val="3"/>
              <c:layout>
                <c:manualLayout>
                  <c:x val="-0.1719273356123702"/>
                  <c:y val="-5.5302977730078598E-2"/>
                </c:manualLayout>
              </c:layout>
              <c:tx>
                <c:rich>
                  <a:bodyPr/>
                  <a:lstStyle/>
                  <a:p>
                    <a:fld id="{95E99050-543D-4ED8-AA1E-5A2F0E674B4D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tj</a:t>
                    </a:r>
                    <a:r>
                      <a:rPr lang="en-US" dirty="0"/>
                      <a:t>. 21,88%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0F-43C3-9449-FBE85F96C20D}"/>
                </c:ext>
              </c:extLst>
            </c:dLbl>
            <c:dLbl>
              <c:idx val="4"/>
              <c:layout>
                <c:manualLayout>
                  <c:x val="-0.32687983208821991"/>
                  <c:y val="5.3036171823552261E-2"/>
                </c:manualLayout>
              </c:layout>
              <c:tx>
                <c:rich>
                  <a:bodyPr/>
                  <a:lstStyle/>
                  <a:p>
                    <a:fld id="{0348A7BE-084D-4B56-814D-DFCF3D982188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tj</a:t>
                    </a:r>
                    <a:r>
                      <a:rPr lang="en-US" dirty="0"/>
                      <a:t>.</a:t>
                    </a:r>
                    <a:r>
                      <a:rPr lang="en-US" baseline="0" dirty="0"/>
                      <a:t> 15,63%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0F-43C3-9449-FBE85F96C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Arkusz1!$C$15:$C$19</c:f>
              <c:strCache>
                <c:ptCount val="5"/>
                <c:pt idx="0">
                  <c:v>Partycypacyjne</c:v>
                </c:pt>
                <c:pt idx="1">
                  <c:v>Partycypacyjne z elementami usługowymi i/lub inwestycyjnymi</c:v>
                </c:pt>
                <c:pt idx="2">
                  <c:v>Usługowe</c:v>
                </c:pt>
                <c:pt idx="3">
                  <c:v>Usługowe z elementami partycypacji</c:v>
                </c:pt>
                <c:pt idx="4">
                  <c:v>Inwestycyjne</c:v>
                </c:pt>
              </c:strCache>
            </c:strRef>
          </c:cat>
          <c:val>
            <c:numRef>
              <c:f>Arkusz1!$D$15:$D$19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11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0F-43C3-9449-FBE85F96C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775259191874667"/>
          <c:w val="0.99484608505190719"/>
          <c:h val="0.22583994110447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048A0-BD6F-4CCD-BCF1-66127148A878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A848E-F31D-4CE8-A204-F2A35C850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67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A848E-F31D-4CE8-A204-F2A35C85009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11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61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693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48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78D146D-C9C8-4B58-960F-585F75B6A125}" type="datetimeFigureOut">
              <a:rPr lang="pl-PL" smtClean="0"/>
              <a:pPr/>
              <a:t>27.11.2020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B1E0288-DEA4-4883-BC87-18AC085876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78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9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94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247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85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31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65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146D-C9C8-4B58-960F-585F75B6A125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05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0345" y="2822283"/>
            <a:ext cx="9951308" cy="2076580"/>
          </a:xfrm>
        </p:spPr>
        <p:txBody>
          <a:bodyPr>
            <a:noAutofit/>
          </a:bodyPr>
          <a:lstStyle/>
          <a:p>
            <a:r>
              <a:rPr lang="pl-PL" sz="4800" b="1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Typologia projektów współpracy </a:t>
            </a:r>
            <a:br>
              <a:rPr lang="pl-PL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kontekście relacji zarządzających </a:t>
            </a:r>
            <a:r>
              <a:rPr lang="pl-PL" sz="4800" b="1" spc="-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projektem z lokalnymi społecznościami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3760" y="5114755"/>
            <a:ext cx="10684478" cy="1361303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 wręczenia nagród w konkursie na projekty współpracy</a:t>
            </a: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listopada 2020 rok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b="41328"/>
          <a:stretch/>
        </p:blipFill>
        <p:spPr>
          <a:xfrm>
            <a:off x="1944902" y="129077"/>
            <a:ext cx="7858958" cy="115108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27017" y="1349829"/>
            <a:ext cx="109379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dirty="0"/>
              <a:t>„Europejski Fundusz Rolny na rzecz Rozwoju Obszarów Wiejskich: Europa inwestująca w obszary wiejskie”</a:t>
            </a:r>
          </a:p>
          <a:p>
            <a:pPr algn="ctr">
              <a:lnSpc>
                <a:spcPct val="90000"/>
              </a:lnSpc>
            </a:pPr>
            <a:r>
              <a:rPr lang="pl-PL" dirty="0"/>
              <a:t>Instytucja Zarządzająca PROW 2014-2020 – Minister Rolnictwa i Rozwoju Wsi.</a:t>
            </a:r>
          </a:p>
          <a:p>
            <a:pPr algn="ctr">
              <a:lnSpc>
                <a:spcPct val="90000"/>
              </a:lnSpc>
            </a:pPr>
            <a:r>
              <a:rPr lang="pl-PL" dirty="0"/>
              <a:t>Materiał opracowany przez Leszka Leśniaka, współfinansowany jest ze środków Unii Europejskiej w ramach </a:t>
            </a:r>
            <a:br>
              <a:rPr lang="pl-PL" dirty="0"/>
            </a:br>
            <a:r>
              <a:rPr lang="pl-PL" dirty="0"/>
              <a:t>II Schematu Pomocy Technicznej „Krajowa Sieć Obszarów Wiejskich” </a:t>
            </a:r>
          </a:p>
          <a:p>
            <a:pPr algn="ctr">
              <a:lnSpc>
                <a:spcPct val="90000"/>
              </a:lnSpc>
            </a:pPr>
            <a:r>
              <a:rPr lang="pl-PL" dirty="0"/>
              <a:t>Programu Rozwoju Obszarów Wiejskich na lata 2014–2020</a:t>
            </a:r>
          </a:p>
        </p:txBody>
      </p:sp>
    </p:spTree>
    <p:extLst>
      <p:ext uri="{BB962C8B-B14F-4D97-AF65-F5344CB8AC3E}">
        <p14:creationId xmlns:p14="http://schemas.microsoft.com/office/powerpoint/2010/main" val="274742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1"/>
            <a:ext cx="5612534" cy="77435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EKO LGD – LGD </a:t>
            </a:r>
            <a:r>
              <a:rPr lang="en-GB" sz="3200" dirty="0" err="1"/>
              <a:t>Qwsi</a:t>
            </a: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 b="13977"/>
          <a:stretch/>
        </p:blipFill>
        <p:spPr>
          <a:xfrm>
            <a:off x="609601" y="774356"/>
            <a:ext cx="5613384" cy="288000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/>
          <a:stretch/>
        </p:blipFill>
        <p:spPr>
          <a:xfrm>
            <a:off x="7023792" y="774355"/>
            <a:ext cx="4356924" cy="2880000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7023792" y="-32951"/>
            <a:ext cx="4356924" cy="840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pl-PL" sz="3200" dirty="0" err="1"/>
              <a:t>CoWiP</a:t>
            </a:r>
            <a:r>
              <a:rPr lang="pl-PL" sz="3200" dirty="0"/>
              <a:t> – LGD </a:t>
            </a:r>
            <a:br>
              <a:rPr lang="pl-PL" sz="3200" dirty="0"/>
            </a:br>
            <a:r>
              <a:rPr lang="pl-PL" sz="3200" dirty="0"/>
              <a:t>Przyjazne Mazowsze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3654355"/>
            <a:ext cx="12167959" cy="67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pl-PL" sz="3200" dirty="0"/>
              <a:t>Kreator Przedsiębiorczości (KP) – LGD Region Włoszczowski</a:t>
            </a:r>
          </a:p>
        </p:txBody>
      </p:sp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906"/>
            <a:ext cx="3456000" cy="2592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86" y="4293858"/>
            <a:ext cx="3888000" cy="2592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22703" r="13367" b="9069"/>
          <a:stretch/>
        </p:blipFill>
        <p:spPr>
          <a:xfrm>
            <a:off x="3534027" y="4298952"/>
            <a:ext cx="4604959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794" y="0"/>
            <a:ext cx="10515600" cy="110121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USŁUGOWE z elementami partycypacji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794" y="1095634"/>
            <a:ext cx="11236411" cy="35257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pl-PL" sz="3000" dirty="0"/>
              <a:t>To kategoria projektów, w których dominują działania przygotowane przez LGD dla mieszkańców obszaru oraz otoczenia zewnętrznego, nie mniej angażując lokalne społeczności i podmioty w proces przygotowania i realizacji tych działań.</a:t>
            </a:r>
          </a:p>
          <a:p>
            <a:pPr>
              <a:lnSpc>
                <a:spcPct val="110000"/>
              </a:lnSpc>
            </a:pPr>
            <a:r>
              <a:rPr lang="pl-PL" sz="3000" dirty="0"/>
              <a:t>Wśród zgłoszonych do konkursu zidentyfikowano 7 takich projektów, miedzy innymi: </a:t>
            </a:r>
          </a:p>
          <a:p>
            <a:pPr lvl="1">
              <a:lnSpc>
                <a:spcPct val="105000"/>
              </a:lnSpc>
            </a:pPr>
            <a:r>
              <a:rPr lang="pl-PL" dirty="0"/>
              <a:t>Stwórzmy Razem Markę Lokalną (SRML) – LGD Leśna Kraina Górnego Śląska;</a:t>
            </a:r>
          </a:p>
          <a:p>
            <a:pPr lvl="1">
              <a:lnSpc>
                <a:spcPct val="105000"/>
              </a:lnSpc>
            </a:pPr>
            <a:r>
              <a:rPr lang="pl-PL" dirty="0"/>
              <a:t>Odwiedź Pogranicze – LGD Nyskie Księstwo Jezior i Gór;</a:t>
            </a:r>
          </a:p>
          <a:p>
            <a:pPr lvl="1">
              <a:lnSpc>
                <a:spcPct val="105000"/>
              </a:lnSpc>
            </a:pPr>
            <a:r>
              <a:rPr lang="pl-PL" dirty="0"/>
              <a:t>Aktywność – natura i przedsiębiorczość (ANE) – LGD Trakt Piastów.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1566"/>
            <a:ext cx="3564000" cy="2376000"/>
          </a:xfrm>
          <a:prstGeom prst="rect">
            <a:avLst/>
          </a:prstGeo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28" y="4443902"/>
            <a:ext cx="4224000" cy="2376000"/>
          </a:xfrm>
          <a:prstGeom prst="rect">
            <a:avLst/>
          </a:prstGeom>
        </p:spPr>
      </p:pic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57" y="4441566"/>
            <a:ext cx="3167542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5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276" y="0"/>
            <a:ext cx="10515600" cy="987812"/>
          </a:xfrm>
        </p:spPr>
        <p:txBody>
          <a:bodyPr>
            <a:normAutofit/>
          </a:bodyPr>
          <a:lstStyle/>
          <a:p>
            <a:r>
              <a:rPr lang="pl-PL" b="1" dirty="0"/>
              <a:t>INWESTYCYJNE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1276" y="1070919"/>
            <a:ext cx="11730681" cy="560172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pl-PL" sz="3000" dirty="0"/>
              <a:t>To kategoria projektów polegających na tym, że organizator zakupił urządzenia lub zlecił wykonanie obiektów do użytkowania przez lokalne społeczności oraz otoczenie zewnętrzne np. turyści.</a:t>
            </a:r>
          </a:p>
          <a:p>
            <a:pPr>
              <a:lnSpc>
                <a:spcPct val="100000"/>
              </a:lnSpc>
            </a:pPr>
            <a:r>
              <a:rPr lang="pl-PL" sz="3000" dirty="0"/>
              <a:t>Projekty inwestycyjne zawierają również elementy usług, a także elementy partycypacji lokalnych społeczności.</a:t>
            </a:r>
          </a:p>
          <a:p>
            <a:pPr>
              <a:lnSpc>
                <a:spcPct val="100000"/>
              </a:lnSpc>
            </a:pPr>
            <a:r>
              <a:rPr lang="pl-PL" sz="3000" dirty="0"/>
              <a:t>Wyznacznikiem decydującym o zaszeregowaniu ich do typu – inwestycyjne </a:t>
            </a:r>
            <a:br>
              <a:rPr lang="pl-PL" sz="3000" dirty="0"/>
            </a:br>
            <a:r>
              <a:rPr lang="pl-PL" sz="3000" dirty="0"/>
              <a:t>– jest </a:t>
            </a:r>
            <a:r>
              <a:rPr lang="pl-PL" sz="3000" spc="-30" dirty="0"/>
              <a:t>fakt dominacji inwestycji nad pozostałymi elementami, co przejawia się głównie </a:t>
            </a:r>
            <a:r>
              <a:rPr lang="pl-PL" sz="3000" dirty="0"/>
              <a:t>w rozłożeniu kosztów na poszczególne elementy (działania/zadania) </a:t>
            </a:r>
            <a:br>
              <a:rPr lang="pl-PL" sz="3000" dirty="0"/>
            </a:br>
            <a:r>
              <a:rPr lang="pl-PL" sz="3000" dirty="0"/>
              <a:t>w ramach projektu.</a:t>
            </a:r>
          </a:p>
          <a:p>
            <a:pPr>
              <a:lnSpc>
                <a:spcPct val="110000"/>
              </a:lnSpc>
            </a:pPr>
            <a:r>
              <a:rPr lang="pl-PL" sz="3000" dirty="0"/>
              <a:t>Wśród zgłoszonych do konkursu zidentyfikowano 5 takich projektów, m.in.: </a:t>
            </a:r>
          </a:p>
          <a:p>
            <a:pPr lvl="1">
              <a:lnSpc>
                <a:spcPct val="105000"/>
              </a:lnSpc>
            </a:pPr>
            <a:r>
              <a:rPr lang="et-EE" dirty="0"/>
              <a:t>BE FRIENDS – Przyjaciele pszczół (BF)</a:t>
            </a:r>
            <a:r>
              <a:rPr lang="pl-PL" dirty="0"/>
              <a:t> – LGD Ziemia Pszczyńska;</a:t>
            </a:r>
          </a:p>
          <a:p>
            <a:pPr lvl="1">
              <a:lnSpc>
                <a:spcPct val="105000"/>
              </a:lnSpc>
            </a:pPr>
            <a:r>
              <a:rPr lang="pl-PL" dirty="0" err="1"/>
              <a:t>StaR</a:t>
            </a:r>
            <a:r>
              <a:rPr lang="pl-PL" dirty="0"/>
              <a:t> „Stacja Regeneracja” – LGD Żywiecki Raj;</a:t>
            </a:r>
          </a:p>
          <a:p>
            <a:pPr lvl="1">
              <a:lnSpc>
                <a:spcPct val="105000"/>
              </a:lnSpc>
            </a:pPr>
            <a:r>
              <a:rPr lang="pl-PL" sz="2500" dirty="0" err="1"/>
              <a:t>Questingowy</a:t>
            </a:r>
            <a:r>
              <a:rPr lang="pl-PL" sz="2500" dirty="0"/>
              <a:t> Projekt Współpracy (QPW) – LGD Krzemienny Krąg;</a:t>
            </a:r>
          </a:p>
          <a:p>
            <a:pPr lvl="1">
              <a:lnSpc>
                <a:spcPct val="105000"/>
              </a:lnSpc>
            </a:pPr>
            <a:r>
              <a:rPr lang="pl-PL" sz="2500" dirty="0"/>
              <a:t>Rozwój aktywności mieszkańców (RAM) – LGD Nasze Roztocze.</a:t>
            </a:r>
          </a:p>
        </p:txBody>
      </p:sp>
    </p:spTree>
    <p:extLst>
      <p:ext uri="{BB962C8B-B14F-4D97-AF65-F5344CB8AC3E}">
        <p14:creationId xmlns:p14="http://schemas.microsoft.com/office/powerpoint/2010/main" val="75113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76" y="27373"/>
            <a:ext cx="6353433" cy="1125923"/>
          </a:xfrm>
        </p:spPr>
        <p:txBody>
          <a:bodyPr>
            <a:normAutofit/>
          </a:bodyPr>
          <a:lstStyle/>
          <a:p>
            <a:pPr lvl="0" algn="ctr"/>
            <a:r>
              <a:rPr lang="et-EE" sz="3200" b="1" dirty="0"/>
              <a:t>BE FRIENDS – Przyjaciele pszczół (BF)</a:t>
            </a:r>
            <a:r>
              <a:rPr lang="pl-PL" sz="3200" b="1" dirty="0"/>
              <a:t> – LGD Ziemia Pszczyńska</a:t>
            </a: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r="10871"/>
          <a:stretch/>
        </p:blipFill>
        <p:spPr>
          <a:xfrm>
            <a:off x="2591007" y="1118499"/>
            <a:ext cx="3690221" cy="30600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5445" y="1499208"/>
            <a:ext cx="3072000" cy="2304000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483178" y="-8734"/>
            <a:ext cx="5708822" cy="112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pl-PL" sz="3200" dirty="0" err="1"/>
              <a:t>StaR</a:t>
            </a:r>
            <a:r>
              <a:rPr lang="pl-PL" sz="3200" dirty="0"/>
              <a:t> „Stacja Regeneracja”</a:t>
            </a:r>
            <a:br>
              <a:rPr lang="pl-PL" sz="3200" dirty="0"/>
            </a:br>
            <a:r>
              <a:rPr lang="pl-PL" sz="3200" dirty="0"/>
              <a:t>– LGD Żywiecki Raj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r="10078"/>
          <a:stretch/>
        </p:blipFill>
        <p:spPr>
          <a:xfrm>
            <a:off x="6705602" y="1112632"/>
            <a:ext cx="3113902" cy="3094570"/>
          </a:xfrm>
          <a:prstGeom prst="rect">
            <a:avLst/>
          </a:prstGeom>
        </p:spPr>
      </p:pic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70" y="1111202"/>
            <a:ext cx="2295000" cy="3060000"/>
          </a:xfrm>
          <a:prstGeom prst="rect">
            <a:avLst/>
          </a:prstGeom>
        </p:spPr>
      </p:pic>
      <p:pic>
        <p:nvPicPr>
          <p:cNvPr id="9" name="Symbol zastępczy zawartości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4609"/>
          <a:stretch/>
        </p:blipFill>
        <p:spPr>
          <a:xfrm>
            <a:off x="14418" y="4259456"/>
            <a:ext cx="2999511" cy="2548853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3026630" y="4331951"/>
            <a:ext cx="3152439" cy="240412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pl-PL" sz="3200" dirty="0" err="1"/>
              <a:t>Questingowy</a:t>
            </a:r>
            <a:r>
              <a:rPr lang="pl-PL" sz="3200" dirty="0"/>
              <a:t> Projekt Współpracy (QPW) – LGD Krzemienny Krąg</a:t>
            </a:r>
          </a:p>
        </p:txBody>
      </p:sp>
      <p:pic>
        <p:nvPicPr>
          <p:cNvPr id="11" name="Symbol zastępczy zawartości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/>
          <a:stretch/>
        </p:blipFill>
        <p:spPr>
          <a:xfrm>
            <a:off x="6252733" y="4259456"/>
            <a:ext cx="3037775" cy="2547054"/>
          </a:xfrm>
          <a:prstGeom prst="rect">
            <a:avLst/>
          </a:prstGeom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9290509" y="4317873"/>
            <a:ext cx="2901492" cy="240412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pl-PL" sz="3200" dirty="0"/>
              <a:t>Rozwój aktywności mieszkańców (RAM) – LGD Nasze Roztocze</a:t>
            </a:r>
          </a:p>
        </p:txBody>
      </p:sp>
    </p:spTree>
    <p:extLst>
      <p:ext uri="{BB962C8B-B14F-4D97-AF65-F5344CB8AC3E}">
        <p14:creationId xmlns:p14="http://schemas.microsoft.com/office/powerpoint/2010/main" val="284486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2846" y="104503"/>
            <a:ext cx="10900954" cy="905691"/>
          </a:xfrm>
        </p:spPr>
        <p:txBody>
          <a:bodyPr>
            <a:normAutofit/>
          </a:bodyPr>
          <a:lstStyle/>
          <a:p>
            <a:r>
              <a:rPr lang="pl-PL" dirty="0"/>
              <a:t>Na koniec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2846" y="1227910"/>
            <a:ext cx="11312434" cy="4949054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pl-PL" dirty="0"/>
              <a:t>Analizując projekty w kontekście relacji organizatorów i lokalnych społeczności można sformułować pogląd, że projekty realizowana bez udziału, w procesie przygotowania mieszkańców zdecydowanie przeważają wśród zgłoszonych do konkursu.</a:t>
            </a:r>
          </a:p>
          <a:p>
            <a:pPr>
              <a:lnSpc>
                <a:spcPct val="95000"/>
              </a:lnSpc>
            </a:pPr>
            <a:r>
              <a:rPr lang="pl-PL" dirty="0"/>
              <a:t>Nie oceniam intencji władz LGD, które wybierają taką metodę podejścia do projektów współpracy, ponieważ istota współpracy wymaga wiedzy, umiejętności i cierpliwości – wysiłek na etapie przygotowania projektu typu partycypacyjnego jest duży ale rezultat daje wielką satysfakcję.</a:t>
            </a:r>
          </a:p>
          <a:p>
            <a:pPr>
              <a:lnSpc>
                <a:spcPct val="95000"/>
              </a:lnSpc>
            </a:pPr>
            <a:r>
              <a:rPr lang="pl-PL" dirty="0"/>
              <a:t>Dostrzegam dużą wartość w każdym typie projektu współpracy – jest ona tym większa im większe jest zaangażowanie mieszkańców, w proces przygotowania i realizacji działań w projekcie.</a:t>
            </a:r>
          </a:p>
        </p:txBody>
      </p:sp>
    </p:spTree>
    <p:extLst>
      <p:ext uri="{BB962C8B-B14F-4D97-AF65-F5344CB8AC3E}">
        <p14:creationId xmlns:p14="http://schemas.microsoft.com/office/powerpoint/2010/main" val="350600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" t="-3766" r="421" b="20773"/>
          <a:stretch/>
        </p:blipFill>
        <p:spPr>
          <a:xfrm>
            <a:off x="-568171" y="-659568"/>
            <a:ext cx="13327104" cy="736664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-449401" y="-104123"/>
            <a:ext cx="3796281" cy="1325563"/>
          </a:xfrm>
        </p:spPr>
        <p:txBody>
          <a:bodyPr>
            <a:normAutofit/>
          </a:bodyPr>
          <a:lstStyle/>
          <a:p>
            <a:r>
              <a:rPr lang="pl-PL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Leszek Leśniak</a:t>
            </a:r>
            <a:br>
              <a:rPr lang="pl-PL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leszek.lesniak_xl@wp.pl</a:t>
            </a:r>
            <a:br>
              <a:rPr lang="pl-PL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605 364 368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-502669" y="6368526"/>
            <a:ext cx="62110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Zdjęcie pochodzi z dokumentacji konkursowej LGD Zakole Dolnej Wisły</a:t>
            </a:r>
          </a:p>
        </p:txBody>
      </p:sp>
    </p:spTree>
    <p:extLst>
      <p:ext uri="{BB962C8B-B14F-4D97-AF65-F5344CB8AC3E}">
        <p14:creationId xmlns:p14="http://schemas.microsoft.com/office/powerpoint/2010/main" val="229108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współpraca?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620632" cy="4652447"/>
          </a:xfrm>
        </p:spPr>
        <p:txBody>
          <a:bodyPr>
            <a:noAutofit/>
          </a:bodyPr>
          <a:lstStyle/>
          <a:p>
            <a:r>
              <a:rPr lang="pl-PL" b="1" dirty="0"/>
              <a:t>Współpraca</a:t>
            </a:r>
            <a:r>
              <a:rPr lang="pl-PL" dirty="0"/>
              <a:t> to zdolność tworzenia więzi i współdziałania z innymi, umiejętność pracy w grupie na rzecz osiągania wspólnych celów, umiejętność zespołowego wykonywania zadań i wspólnego rozwiązywania problemów.</a:t>
            </a:r>
          </a:p>
          <a:p>
            <a:r>
              <a:rPr lang="pl-PL" dirty="0"/>
              <a:t>Zdolność tę zalicza się do kompetencji emocjonalnych, natomiast umiejętność ta stanowi jeden z wyróżników kompetencji społecznych, które warunkują jakość relacji z innymi ludźmi.</a:t>
            </a:r>
          </a:p>
          <a:p>
            <a:r>
              <a:rPr lang="pl-PL" dirty="0"/>
              <a:t>Współpraca pomiędzy LGD jest nieco inaczej definiowana, nie mniej jej istota zawiera elementy kompetencji emocjonalnych i kompetencji społecznych – to właśnie skłoniło autora do analizy typologicznej </a:t>
            </a:r>
            <a:br>
              <a:rPr lang="pl-PL" dirty="0"/>
            </a:br>
            <a:r>
              <a:rPr lang="pl-PL" dirty="0"/>
              <a:t>w kontekście relacji zarządzających projektem a lokalną społecznością.</a:t>
            </a:r>
          </a:p>
        </p:txBody>
      </p:sp>
    </p:spTree>
    <p:extLst>
      <p:ext uri="{BB962C8B-B14F-4D97-AF65-F5344CB8AC3E}">
        <p14:creationId xmlns:p14="http://schemas.microsoft.com/office/powerpoint/2010/main" val="332844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175655"/>
            <a:ext cx="10515600" cy="1325563"/>
          </a:xfrm>
        </p:spPr>
        <p:txBody>
          <a:bodyPr/>
          <a:lstStyle/>
          <a:p>
            <a:r>
              <a:rPr lang="pl-PL" dirty="0"/>
              <a:t>A co to jest typologia?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614616"/>
            <a:ext cx="10604157" cy="5115698"/>
          </a:xfrm>
        </p:spPr>
        <p:txBody>
          <a:bodyPr>
            <a:normAutofit/>
          </a:bodyPr>
          <a:lstStyle/>
          <a:p>
            <a:r>
              <a:rPr lang="pl-PL" dirty="0"/>
              <a:t>Typologia to nauka o typach oraz zabieg systematyzujący polegający na wyróżnianiu w obrębie danego zbioru przedmiotów (procesów lub zjawisk) jednego lub więcej typów.</a:t>
            </a:r>
          </a:p>
          <a:p>
            <a:pPr lvl="0"/>
            <a:r>
              <a:rPr lang="pl-PL" dirty="0"/>
              <a:t>To także systematyzacja zbiorów przedmiotów lub zjawisk poprzez opis istotnych cech pozwalających na uzasadnienie włączenia do danego zbioru.</a:t>
            </a:r>
          </a:p>
          <a:p>
            <a:pPr lvl="0"/>
            <a:r>
              <a:rPr lang="pl-PL" spc="-20" dirty="0"/>
              <a:t>Tak więc projekty współpracy usystematyzowane zostały pod względem </a:t>
            </a:r>
            <a:r>
              <a:rPr lang="pl-PL" dirty="0"/>
              <a:t>cech jakie je łączą w zakresie relacji z lokalnymi społecznościami.</a:t>
            </a:r>
          </a:p>
          <a:p>
            <a:pPr lvl="0"/>
            <a:r>
              <a:rPr lang="pl-PL" dirty="0"/>
              <a:t>Wyznaczono pięć typów projektów zgłoszonych do konkursu możliwe, że można by tych typów wyznaczyć więcej lub mniej ale zgodnie </a:t>
            </a:r>
            <a:br>
              <a:rPr lang="pl-PL" dirty="0"/>
            </a:br>
            <a:r>
              <a:rPr lang="pl-PL" dirty="0"/>
              <a:t>z zasadą, że typologia nie musi być wyczerpująca ani też rozłączna przyjęto taki a nie inny podział projektów.  </a:t>
            </a:r>
          </a:p>
        </p:txBody>
      </p:sp>
    </p:spTree>
    <p:extLst>
      <p:ext uri="{BB962C8B-B14F-4D97-AF65-F5344CB8AC3E}">
        <p14:creationId xmlns:p14="http://schemas.microsoft.com/office/powerpoint/2010/main" val="322807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989" y="192131"/>
            <a:ext cx="10900719" cy="887026"/>
          </a:xfrm>
        </p:spPr>
        <p:txBody>
          <a:bodyPr>
            <a:normAutofit/>
          </a:bodyPr>
          <a:lstStyle/>
          <a:p>
            <a:r>
              <a:rPr lang="pl-PL" dirty="0"/>
              <a:t>Typy projektów współpracy w konkursie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5989" y="1145059"/>
            <a:ext cx="11631827" cy="5031905"/>
          </a:xfrm>
        </p:spPr>
        <p:txBody>
          <a:bodyPr>
            <a:normAutofit fontScale="92500"/>
          </a:bodyPr>
          <a:lstStyle/>
          <a:p>
            <a:pPr algn="just"/>
            <a:r>
              <a:rPr lang="pl-PL" b="1" dirty="0"/>
              <a:t>PARTYCYPACYJNE </a:t>
            </a:r>
            <a:r>
              <a:rPr lang="pl-PL" dirty="0"/>
              <a:t>–</a:t>
            </a:r>
            <a:r>
              <a:rPr lang="pl-PL" b="1" dirty="0"/>
              <a:t> </a:t>
            </a:r>
            <a:r>
              <a:rPr lang="pl-PL" dirty="0"/>
              <a:t>udział lub współudział lokalnych społeczności w procesie powstawania produktu w ramach projektu;</a:t>
            </a:r>
          </a:p>
          <a:p>
            <a:pPr algn="just"/>
            <a:r>
              <a:rPr lang="pl-PL" b="1" spc="-40" dirty="0"/>
              <a:t>PARTYCYPACYJNE</a:t>
            </a:r>
            <a:r>
              <a:rPr lang="pl-PL" spc="-40" dirty="0"/>
              <a:t>, z</a:t>
            </a:r>
            <a:r>
              <a:rPr lang="pl-PL" b="1" spc="-40" dirty="0"/>
              <a:t> </a:t>
            </a:r>
            <a:r>
              <a:rPr lang="pl-PL" spc="-40" dirty="0"/>
              <a:t>elementami usługowymi i/lub inwestycyjnymi – współudział </a:t>
            </a:r>
            <a:r>
              <a:rPr lang="pl-PL" dirty="0"/>
              <a:t>lokalnych społeczności w procesie powstawania produktu, w tym usług i/lub inwestycji dla lokalnych społeczności oraz otoczenia zewnętrznego np. turystów</a:t>
            </a:r>
          </a:p>
          <a:p>
            <a:r>
              <a:rPr lang="pl-PL" b="1" dirty="0"/>
              <a:t>USŁUGOWE – </a:t>
            </a:r>
            <a:r>
              <a:rPr lang="pl-PL" dirty="0"/>
              <a:t>organizator przygotował produkt do użytkowania przez lokalne społeczności oraz otoczenie zewnętrzne np. turystów;</a:t>
            </a:r>
          </a:p>
          <a:p>
            <a:r>
              <a:rPr lang="pl-PL" b="1" dirty="0"/>
              <a:t>USŁUGOWE, </a:t>
            </a:r>
            <a:r>
              <a:rPr lang="pl-PL" dirty="0"/>
              <a:t>z elementami partycypacji – organizator przygotował produkt, częściowo angażując lokalne społeczności i podmioty, do użytkowania przez mieszkańców obszarów oraz otoczenie zewnętrzne np. turystów;</a:t>
            </a:r>
          </a:p>
          <a:p>
            <a:r>
              <a:rPr lang="pl-PL" b="1" dirty="0"/>
              <a:t>INWESTYCYJNE </a:t>
            </a:r>
            <a:r>
              <a:rPr lang="pl-PL" dirty="0"/>
              <a:t>– organizator zakupił urządzenia lub zlecił wykonanie obiektów do użytkowania przez lokalne społeczności oraz otoczenie zewnętrzne np. turystów.</a:t>
            </a:r>
          </a:p>
        </p:txBody>
      </p:sp>
    </p:spTree>
    <p:extLst>
      <p:ext uri="{BB962C8B-B14F-4D97-AF65-F5344CB8AC3E}">
        <p14:creationId xmlns:p14="http://schemas.microsoft.com/office/powerpoint/2010/main" val="127076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3167" y="233321"/>
            <a:ext cx="10668001" cy="985879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Rozkład typów wśród projektów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191973"/>
              </p:ext>
            </p:extLst>
          </p:nvPr>
        </p:nvGraphicFramePr>
        <p:xfrm>
          <a:off x="733167" y="1383957"/>
          <a:ext cx="10668001" cy="533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39634" y="5024846"/>
            <a:ext cx="156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32</a:t>
            </a:r>
          </a:p>
        </p:txBody>
      </p:sp>
    </p:spTree>
    <p:extLst>
      <p:ext uri="{BB962C8B-B14F-4D97-AF65-F5344CB8AC3E}">
        <p14:creationId xmlns:p14="http://schemas.microsoft.com/office/powerpoint/2010/main" val="46764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367" y="8969"/>
            <a:ext cx="10515600" cy="1325563"/>
          </a:xfrm>
        </p:spPr>
        <p:txBody>
          <a:bodyPr/>
          <a:lstStyle/>
          <a:p>
            <a:r>
              <a:rPr lang="pl-PL" dirty="0"/>
              <a:t>Partycypacyjne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367" y="1334531"/>
            <a:ext cx="11401168" cy="3181134"/>
          </a:xfrm>
        </p:spPr>
        <p:txBody>
          <a:bodyPr>
            <a:normAutofit/>
          </a:bodyPr>
          <a:lstStyle/>
          <a:p>
            <a:r>
              <a:rPr lang="pl-PL" dirty="0"/>
              <a:t>To kategoria projektów, które najpełniej oddają relacje LGD z lokalnymi społecznościami opartą na współpracy.</a:t>
            </a:r>
          </a:p>
          <a:p>
            <a:r>
              <a:rPr lang="pl-PL" dirty="0"/>
              <a:t>Wśród zgłoszonych do konkursu zidentyfikowano 5 takich projektów, miedzy innymi: </a:t>
            </a:r>
          </a:p>
          <a:p>
            <a:pPr lvl="1"/>
            <a:r>
              <a:rPr lang="pl-PL" dirty="0"/>
              <a:t>Symbioza Małych Atrakcji Kulinarnych (SMAK) – LGD </a:t>
            </a:r>
            <a:r>
              <a:rPr lang="pl-PL" dirty="0" err="1"/>
              <a:t>Barcja</a:t>
            </a:r>
            <a:r>
              <a:rPr lang="pl-PL" dirty="0"/>
              <a:t>;</a:t>
            </a:r>
          </a:p>
          <a:p>
            <a:pPr lvl="1"/>
            <a:r>
              <a:rPr lang="pl-PL" dirty="0"/>
              <a:t>Young </a:t>
            </a:r>
            <a:r>
              <a:rPr lang="pl-PL" dirty="0" err="1"/>
              <a:t>Local</a:t>
            </a:r>
            <a:r>
              <a:rPr lang="pl-PL" dirty="0"/>
              <a:t> </a:t>
            </a:r>
            <a:r>
              <a:rPr lang="pl-PL" dirty="0" err="1"/>
              <a:t>Leaders</a:t>
            </a:r>
            <a:r>
              <a:rPr lang="pl-PL" dirty="0"/>
              <a:t> (Młodzi Lokalni Liderzy) – LGD Tygiel Doliny Bugu;</a:t>
            </a:r>
          </a:p>
          <a:p>
            <a:pPr lvl="1"/>
            <a:r>
              <a:rPr lang="pl-PL" dirty="0"/>
              <a:t>Młodzieżowa Akademia Komunikacji – LGD Lider Pojezierza.</a:t>
            </a:r>
          </a:p>
          <a:p>
            <a:endParaRPr lang="pl-PL" dirty="0"/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6"/>
          <a:stretch/>
        </p:blipFill>
        <p:spPr>
          <a:xfrm>
            <a:off x="2660381" y="4515666"/>
            <a:ext cx="3262624" cy="219675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9"/>
          <a:stretch/>
        </p:blipFill>
        <p:spPr>
          <a:xfrm>
            <a:off x="1" y="4515665"/>
            <a:ext cx="2621210" cy="2196756"/>
          </a:xfrm>
          <a:prstGeom prst="rect">
            <a:avLst/>
          </a:prstGeom>
        </p:spPr>
      </p:pic>
      <p:pic>
        <p:nvPicPr>
          <p:cNvPr id="7" name="Symbol zastępczy zawartości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/>
          <a:stretch/>
        </p:blipFill>
        <p:spPr>
          <a:xfrm>
            <a:off x="5980669" y="4515666"/>
            <a:ext cx="2858530" cy="2196756"/>
          </a:xfrm>
          <a:prstGeom prst="rect">
            <a:avLst/>
          </a:prstGeom>
        </p:spPr>
      </p:pic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64" y="4515665"/>
            <a:ext cx="3295135" cy="21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8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03" y="0"/>
            <a:ext cx="10515600" cy="1427077"/>
          </a:xfrm>
        </p:spPr>
        <p:txBody>
          <a:bodyPr>
            <a:normAutofit/>
          </a:bodyPr>
          <a:lstStyle/>
          <a:p>
            <a:r>
              <a:rPr lang="pl-PL" dirty="0"/>
              <a:t>Partycypacyjne</a:t>
            </a:r>
            <a:br>
              <a:rPr lang="pl-PL" dirty="0"/>
            </a:br>
            <a:r>
              <a:rPr lang="pl-PL" sz="3600" spc="-40" dirty="0"/>
              <a:t>z elementami usługowymi i/lub inwestycyjnymi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703" y="1427077"/>
            <a:ext cx="11450594" cy="3532101"/>
          </a:xfrm>
        </p:spPr>
        <p:txBody>
          <a:bodyPr>
            <a:normAutofit fontScale="92500"/>
          </a:bodyPr>
          <a:lstStyle/>
          <a:p>
            <a:r>
              <a:rPr lang="pl-PL" sz="3000" dirty="0"/>
              <a:t>W stosunku do kategorii projektów partycypacyjnych, można je uznać jako w pełni oddające relacje LGD z lokalnymi społecznościami opartą na współpracy wzbogaconą usługami, adresowanymi do mieszkańców i/lub inwestycjami, z których mogą korzystać mieszkańcy i osoby spoza obszaru.</a:t>
            </a:r>
          </a:p>
          <a:p>
            <a:r>
              <a:rPr lang="pl-PL" dirty="0"/>
              <a:t>Wśród zgłoszonych do konkursu zidentyfikowano 4 takie projekty, miedzy innymi: </a:t>
            </a:r>
          </a:p>
          <a:p>
            <a:pPr lvl="1"/>
            <a:r>
              <a:rPr lang="pl-PL" dirty="0"/>
              <a:t>Edukacja regionalna na szlaku przedsiębiorczych wsi tematycznych (</a:t>
            </a:r>
            <a:r>
              <a:rPr lang="pl-PL" dirty="0" err="1"/>
              <a:t>EduRegPWT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/>
              <a:t>– LGD Euro-Country;</a:t>
            </a:r>
          </a:p>
          <a:p>
            <a:pPr lvl="1"/>
            <a:r>
              <a:rPr lang="pl-PL" dirty="0"/>
              <a:t>Quest Umożliwi Innowacyjne Zwiedzenie QUIZ – LGD Dolina Rzeki Grabi.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25981" r="6683" b="5379"/>
          <a:stretch/>
        </p:blipFill>
        <p:spPr>
          <a:xfrm>
            <a:off x="6516129" y="4715638"/>
            <a:ext cx="5667633" cy="2125554"/>
          </a:xfrm>
          <a:prstGeom prst="rect">
            <a:avLst/>
          </a:prstGeo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00" y="4724730"/>
            <a:ext cx="3185999" cy="2124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730"/>
            <a:ext cx="3172889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9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9876" y="101514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USŁUGOWE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9876" y="1285103"/>
            <a:ext cx="10803924" cy="49509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pl-PL" sz="3000" dirty="0"/>
              <a:t>To kategoria projektów, które są zgodne z rozporządzeniem* dominują w ich założeniach i realizacji działania przygotowane przez LGD dla mieszkańców obszaru oraz otoczenia zewnętrznego np. turystów.</a:t>
            </a:r>
          </a:p>
          <a:p>
            <a:pPr>
              <a:lnSpc>
                <a:spcPct val="110000"/>
              </a:lnSpc>
            </a:pPr>
            <a:r>
              <a:rPr lang="pl-PL" sz="3000" dirty="0"/>
              <a:t>Od mieszkańców oczekuje się głównie udziału w zaplanowanych działaniach, nie mniej mogą również wpływać na aktywność lokalnych społeczności ale ich model jest właśnie usługowy.</a:t>
            </a:r>
          </a:p>
          <a:p>
            <a:pPr>
              <a:lnSpc>
                <a:spcPct val="110000"/>
              </a:lnSpc>
            </a:pPr>
            <a:r>
              <a:rPr lang="pl-PL" sz="3000" dirty="0"/>
              <a:t>Wśród zgłoszonych do konkursu zidentyfikowano 11 takich projektów, miedzy innymi: </a:t>
            </a:r>
          </a:p>
          <a:p>
            <a:pPr lvl="1">
              <a:lnSpc>
                <a:spcPct val="105000"/>
              </a:lnSpc>
            </a:pPr>
            <a:r>
              <a:rPr lang="pl-PL" dirty="0"/>
              <a:t>Dobre bo lokalne (DBL) – LGD Dolina Stobrawy;</a:t>
            </a:r>
          </a:p>
          <a:p>
            <a:pPr lvl="1">
              <a:lnSpc>
                <a:spcPct val="105000"/>
              </a:lnSpc>
            </a:pPr>
            <a:r>
              <a:rPr lang="pl-PL" dirty="0"/>
              <a:t>EKO LGD – LGD </a:t>
            </a:r>
            <a:r>
              <a:rPr lang="en-GB" dirty="0" err="1"/>
              <a:t>Qwsi</a:t>
            </a:r>
            <a:r>
              <a:rPr lang="pl-PL" dirty="0"/>
              <a:t>;</a:t>
            </a:r>
          </a:p>
          <a:p>
            <a:pPr lvl="1">
              <a:lnSpc>
                <a:spcPct val="105000"/>
              </a:lnSpc>
            </a:pPr>
            <a:r>
              <a:rPr lang="pl-PL" dirty="0" err="1"/>
              <a:t>CoWiP</a:t>
            </a:r>
            <a:r>
              <a:rPr lang="pl-PL" dirty="0"/>
              <a:t> – LGD Przyjazne Mazowsze;</a:t>
            </a:r>
          </a:p>
          <a:p>
            <a:pPr lvl="1">
              <a:lnSpc>
                <a:spcPct val="105000"/>
              </a:lnSpc>
            </a:pPr>
            <a:r>
              <a:rPr lang="pl-PL" dirty="0"/>
              <a:t>Kreator Przedsiębiorczości (KP) – LGD Region Włoszczowski.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83059" y="6311900"/>
            <a:ext cx="1142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Rozporządzenie Ministra Rolnictwa i Rozwoju Wsi z dnia 19 października 2015 r. (Dz. U. 2015, poz. 1839)</a:t>
            </a:r>
          </a:p>
        </p:txBody>
      </p:sp>
    </p:spTree>
    <p:extLst>
      <p:ext uri="{BB962C8B-B14F-4D97-AF65-F5344CB8AC3E}">
        <p14:creationId xmlns:p14="http://schemas.microsoft.com/office/powerpoint/2010/main" val="186164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76801"/>
            <a:ext cx="10515600" cy="1249492"/>
          </a:xfrm>
        </p:spPr>
        <p:txBody>
          <a:bodyPr>
            <a:normAutofit fontScale="90000"/>
          </a:bodyPr>
          <a:lstStyle/>
          <a:p>
            <a:pPr lvl="0"/>
            <a:r>
              <a:rPr lang="pl-PL" b="1" dirty="0"/>
              <a:t>Dobre bo lokalne (DBL)</a:t>
            </a:r>
            <a:r>
              <a:rPr lang="pl-PL" dirty="0"/>
              <a:t> – </a:t>
            </a:r>
            <a:r>
              <a:rPr lang="pl-PL" b="1" dirty="0"/>
              <a:t>Dolina Stobrawy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16" y="1940954"/>
            <a:ext cx="5801784" cy="43513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 t="6320" r="20451" b="8004"/>
          <a:stretch/>
        </p:blipFill>
        <p:spPr>
          <a:xfrm>
            <a:off x="304801" y="1825625"/>
            <a:ext cx="1194485" cy="116508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t="10203" r="3333" b="10608"/>
          <a:stretch/>
        </p:blipFill>
        <p:spPr>
          <a:xfrm>
            <a:off x="1894703" y="1940954"/>
            <a:ext cx="2010034" cy="130585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t="12094" r="27658" b="21419"/>
          <a:stretch/>
        </p:blipFill>
        <p:spPr>
          <a:xfrm>
            <a:off x="304801" y="3240974"/>
            <a:ext cx="1403609" cy="12980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9393" r="12703" b="10067"/>
          <a:stretch/>
        </p:blipFill>
        <p:spPr>
          <a:xfrm>
            <a:off x="2103827" y="3240974"/>
            <a:ext cx="1987203" cy="143734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9392" r="19190" b="5743"/>
          <a:stretch/>
        </p:blipFill>
        <p:spPr>
          <a:xfrm>
            <a:off x="304801" y="4789316"/>
            <a:ext cx="1532237" cy="124643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4" r="5316"/>
          <a:stretch/>
        </p:blipFill>
        <p:spPr>
          <a:xfrm>
            <a:off x="2103827" y="4797094"/>
            <a:ext cx="2099804" cy="13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821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1153</Words>
  <Application>Microsoft Office PowerPoint</Application>
  <PresentationFormat>Panoramiczny</PresentationFormat>
  <Paragraphs>80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Motyw pakietu Office</vt:lpstr>
      <vt:lpstr>Typologia projektów współpracy  w kontekście relacji zarządzających projektem z lokalnymi społecznościami</vt:lpstr>
      <vt:lpstr>Czym jest współpraca?</vt:lpstr>
      <vt:lpstr>A co to jest typologia?</vt:lpstr>
      <vt:lpstr>Typy projektów współpracy w konkursie</vt:lpstr>
      <vt:lpstr>Rozkład typów wśród projektów</vt:lpstr>
      <vt:lpstr>Partycypacyjne</vt:lpstr>
      <vt:lpstr>Partycypacyjne z elementami usługowymi i/lub inwestycyjnymi</vt:lpstr>
      <vt:lpstr>USŁUGOWE</vt:lpstr>
      <vt:lpstr>Dobre bo lokalne (DBL) – Dolina Stobrawy</vt:lpstr>
      <vt:lpstr>EKO LGD – LGD Qwsi</vt:lpstr>
      <vt:lpstr>USŁUGOWE z elementami partycypacji</vt:lpstr>
      <vt:lpstr>INWESTYCYJNE</vt:lpstr>
      <vt:lpstr>BE FRIENDS – Przyjaciele pszczół (BF) – LGD Ziemia Pszczyńska</vt:lpstr>
      <vt:lpstr>Na koniec</vt:lpstr>
      <vt:lpstr>dr Leszek Leśniak leszek.lesniak_xl@wp.pl 605 364 368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Leszek Leśniak</dc:creator>
  <cp:lastModifiedBy>Agata</cp:lastModifiedBy>
  <cp:revision>65</cp:revision>
  <dcterms:created xsi:type="dcterms:W3CDTF">2020-11-18T10:30:43Z</dcterms:created>
  <dcterms:modified xsi:type="dcterms:W3CDTF">2020-11-27T10:46:03Z</dcterms:modified>
</cp:coreProperties>
</file>